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ygada 1918" pitchFamily="2" charset="0"/>
      <p:regular r:id="rId13"/>
    </p:embeddedFont>
    <p:embeddedFont>
      <p:font typeface="Brygada 1918 Semi Bold" pitchFamily="2" charset="0"/>
      <p:regular r:id="rId14"/>
      <p:bold r:id="rId15"/>
    </p:embeddedFont>
  </p:embeddedFontLst>
  <p:defaultTextStyle>
    <a:defPPr>
      <a:defRPr lang="en-L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/>
    <p:restoredTop sz="94610"/>
  </p:normalViewPr>
  <p:slideViewPr>
    <p:cSldViewPr snapToGrid="0" snapToObjects="1">
      <p:cViewPr>
        <p:scale>
          <a:sx n="57" d="100"/>
          <a:sy n="57" d="100"/>
        </p:scale>
        <p:origin x="135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52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TRajapaksha/nlp-question-answering-comparative-stud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NLP Pipeline for Question Classification and Answering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Technical Report by RKNT Rajapaksha and DMU Nimsara</a:t>
            </a:r>
            <a:endParaRPr lang="en-US" sz="1750" dirty="0"/>
          </a:p>
        </p:txBody>
      </p:sp>
      <p:pic>
        <p:nvPicPr>
          <p:cNvPr id="6" name="Picture 5" descr="A diagram of a question&#10;&#10;AI-generated content may be incorrect.">
            <a:extLst>
              <a:ext uri="{FF2B5EF4-FFF2-40B4-BE49-F238E27FC236}">
                <a16:creationId xmlns:a16="http://schemas.microsoft.com/office/drawing/2014/main" id="{A5F4C047-6EC7-6AA3-6729-BFE7B592E3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74"/>
          <a:stretch>
            <a:fillRect/>
          </a:stretch>
        </p:blipFill>
        <p:spPr>
          <a:xfrm>
            <a:off x="7905452" y="1049090"/>
            <a:ext cx="6747254" cy="70020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1598"/>
            <a:ext cx="67356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Conclusion &amp; Future Directions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3322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project successfully demonstrated a comprehensive NLP pipeline. DistilBERT showed clear superiority for QA tasks, while TF-IDF proved effective for traditional classification. FastText's OOV handling is valuable for real-world deployment.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131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systematic evaluation provides a solid foundation, identifying clear directions for future enhancement and optimization.</a:t>
            </a:r>
            <a:endParaRPr lang="en-US" sz="1750" dirty="0"/>
          </a:p>
        </p:txBody>
      </p:sp>
      <p:pic>
        <p:nvPicPr>
          <p:cNvPr id="5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94114"/>
            <a:ext cx="2118122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335" y="4265713"/>
            <a:ext cx="66920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Introduction: The Power of NLP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10729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Natural Language Processing (NLP) is a critical field in AI, enabling machines to understand, interpret, and generate human language. Question answering systems are a challenging and valuable application, used in search engines, virtual assistants, and customer service.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037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Project Objectives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7114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6EBD4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4" name="Shape 2"/>
          <p:cNvSpPr/>
          <p:nvPr/>
        </p:nvSpPr>
        <p:spPr>
          <a:xfrm>
            <a:off x="793790" y="2440662"/>
            <a:ext cx="6407944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5" name="Shape 3"/>
          <p:cNvSpPr/>
          <p:nvPr/>
        </p:nvSpPr>
        <p:spPr>
          <a:xfrm>
            <a:off x="3657540" y="2130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6" name="Text 4"/>
          <p:cNvSpPr/>
          <p:nvPr/>
        </p:nvSpPr>
        <p:spPr>
          <a:xfrm>
            <a:off x="3861614" y="2301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038118"/>
            <a:ext cx="3794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Question Type Classification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2853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Categorize questions into semantic types (what, who, when, etc.).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47114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6EBD4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10" name="Shape 8"/>
          <p:cNvSpPr/>
          <p:nvPr/>
        </p:nvSpPr>
        <p:spPr>
          <a:xfrm>
            <a:off x="7428548" y="2440662"/>
            <a:ext cx="6408063" cy="121920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11" name="Shape 9"/>
          <p:cNvSpPr/>
          <p:nvPr/>
        </p:nvSpPr>
        <p:spPr>
          <a:xfrm>
            <a:off x="10292298" y="2130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792E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12" name="Text 10"/>
          <p:cNvSpPr/>
          <p:nvPr/>
        </p:nvSpPr>
        <p:spPr>
          <a:xfrm>
            <a:off x="10496371" y="2301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303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Question Answering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52853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Extract precise answers from text using ML and transformer models.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07861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6EBD4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16" name="Shape 14"/>
          <p:cNvSpPr/>
          <p:nvPr/>
        </p:nvSpPr>
        <p:spPr>
          <a:xfrm>
            <a:off x="793790" y="5048131"/>
            <a:ext cx="6407944" cy="121920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17" name="Shape 15"/>
          <p:cNvSpPr/>
          <p:nvPr/>
        </p:nvSpPr>
        <p:spPr>
          <a:xfrm>
            <a:off x="3657540" y="47384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8AF3B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18" name="Text 16"/>
          <p:cNvSpPr/>
          <p:nvPr/>
        </p:nvSpPr>
        <p:spPr>
          <a:xfrm>
            <a:off x="3861614" y="49085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64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Comparison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13600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Evaluate TF-IDF, Word2Vec, and FastText effectiveness.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07861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6EBD4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22" name="Shape 20"/>
          <p:cNvSpPr/>
          <p:nvPr/>
        </p:nvSpPr>
        <p:spPr>
          <a:xfrm>
            <a:off x="7428548" y="5048131"/>
            <a:ext cx="6408063" cy="121920"/>
          </a:xfrm>
          <a:prstGeom prst="roundRect">
            <a:avLst>
              <a:gd name="adj" fmla="val 279070"/>
            </a:avLst>
          </a:prstGeom>
          <a:solidFill>
            <a:srgbClr val="CC914D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23" name="Shape 21"/>
          <p:cNvSpPr/>
          <p:nvPr/>
        </p:nvSpPr>
        <p:spPr>
          <a:xfrm>
            <a:off x="10292298" y="47384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C914D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24" name="Text 22"/>
          <p:cNvSpPr/>
          <p:nvPr/>
        </p:nvSpPr>
        <p:spPr>
          <a:xfrm>
            <a:off x="10496371" y="49085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645587"/>
            <a:ext cx="3795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Out-of-Vocabulary Handling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13600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Demonstrate capability for unseen words in real-world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5176"/>
            <a:ext cx="56844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 and Scope: SQuAD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3137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Stanford Question Answering Dataset (SQuAD) was chosen for its comprehensive collection of reading comprehension questions based on Wikipedia articles.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2415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subset of 20,000 samples was processed for computational efficiency, maintaining statistical representativeness.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82453"/>
            <a:ext cx="6244709" cy="31568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58944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dataset exhibits natural class imbalance, with ~67% "what" questions and smaller percentages for other types.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9145" y="1061429"/>
            <a:ext cx="71495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Methodology: Data Preprocessing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63163" y="2070172"/>
            <a:ext cx="3664744" cy="2402324"/>
          </a:xfrm>
          <a:prstGeom prst="roundRect">
            <a:avLst>
              <a:gd name="adj" fmla="val 1416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en-LK"/>
          </a:p>
        </p:txBody>
      </p:sp>
      <p:sp>
        <p:nvSpPr>
          <p:cNvPr id="5" name="Text 2"/>
          <p:cNvSpPr/>
          <p:nvPr/>
        </p:nvSpPr>
        <p:spPr>
          <a:xfrm>
            <a:off x="897597" y="2304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Text Normalization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97597" y="2795025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Lowercase conversion, contraction expansion, special character removal.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29365" y="2088830"/>
            <a:ext cx="3664863" cy="2402324"/>
          </a:xfrm>
          <a:prstGeom prst="roundRect">
            <a:avLst>
              <a:gd name="adj" fmla="val 1416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en-LK"/>
          </a:p>
        </p:txBody>
      </p:sp>
      <p:sp>
        <p:nvSpPr>
          <p:cNvPr id="8" name="Text 5"/>
          <p:cNvSpPr/>
          <p:nvPr/>
        </p:nvSpPr>
        <p:spPr>
          <a:xfrm>
            <a:off x="4863799" y="232326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Tokenization &amp; Filtering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63799" y="31680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NLTK word tokenization, stopword removal, alphabetic validation.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5841" y="4979226"/>
            <a:ext cx="7556421" cy="1685092"/>
          </a:xfrm>
          <a:prstGeom prst="roundRect">
            <a:avLst>
              <a:gd name="adj" fmla="val 2019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  <p:txBody>
          <a:bodyPr/>
          <a:lstStyle/>
          <a:p>
            <a:endParaRPr lang="en-LK"/>
          </a:p>
        </p:txBody>
      </p:sp>
      <p:sp>
        <p:nvSpPr>
          <p:cNvPr id="11" name="Text 8"/>
          <p:cNvSpPr/>
          <p:nvPr/>
        </p:nvSpPr>
        <p:spPr>
          <a:xfrm>
            <a:off x="860275" y="5213660"/>
            <a:ext cx="3470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Morphological Processing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60275" y="570407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Porter Stemming to reduce words to root forms for semantic matching.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288440-824D-7621-BE71-47A3F0C836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4432" t="3330" r="4379" b="6970"/>
          <a:stretch>
            <a:fillRect/>
          </a:stretch>
        </p:blipFill>
        <p:spPr>
          <a:xfrm>
            <a:off x="8733453" y="1624674"/>
            <a:ext cx="5561045" cy="543498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7582"/>
            <a:ext cx="65591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Extraction Techniques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578185"/>
            <a:ext cx="4196358" cy="2093714"/>
          </a:xfrm>
          <a:prstGeom prst="roundRect">
            <a:avLst>
              <a:gd name="adj" fmla="val 16251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  <p:txBody>
          <a:bodyPr/>
          <a:lstStyle/>
          <a:p>
            <a:endParaRPr lang="en-LK"/>
          </a:p>
        </p:txBody>
      </p:sp>
      <p:sp>
        <p:nvSpPr>
          <p:cNvPr id="4" name="Shape 2"/>
          <p:cNvSpPr/>
          <p:nvPr/>
        </p:nvSpPr>
        <p:spPr>
          <a:xfrm>
            <a:off x="793790" y="3578185"/>
            <a:ext cx="121920" cy="2093714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5" name="Text 3"/>
          <p:cNvSpPr/>
          <p:nvPr/>
        </p:nvSpPr>
        <p:spPr>
          <a:xfrm>
            <a:off x="1173004" y="3835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TF-IDF Vectorization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4325898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Captures term importance and contextual relationships using n-grams.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578185"/>
            <a:ext cx="4196358" cy="2093714"/>
          </a:xfrm>
          <a:prstGeom prst="roundRect">
            <a:avLst>
              <a:gd name="adj" fmla="val 16251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  <p:txBody>
          <a:bodyPr/>
          <a:lstStyle/>
          <a:p>
            <a:endParaRPr lang="en-LK"/>
          </a:p>
        </p:txBody>
      </p:sp>
      <p:sp>
        <p:nvSpPr>
          <p:cNvPr id="8" name="Shape 6"/>
          <p:cNvSpPr/>
          <p:nvPr/>
        </p:nvSpPr>
        <p:spPr>
          <a:xfrm>
            <a:off x="5216962" y="3578185"/>
            <a:ext cx="121920" cy="2093714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9" name="Text 7"/>
          <p:cNvSpPr/>
          <p:nvPr/>
        </p:nvSpPr>
        <p:spPr>
          <a:xfrm>
            <a:off x="5596176" y="3835479"/>
            <a:ext cx="3125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Word2Vec Embeddings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6176" y="4325898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Skip-gram architecture for semantic relationships via contextual co-occurrence.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578185"/>
            <a:ext cx="4196358" cy="2093714"/>
          </a:xfrm>
          <a:prstGeom prst="roundRect">
            <a:avLst>
              <a:gd name="adj" fmla="val 16251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  <p:txBody>
          <a:bodyPr/>
          <a:lstStyle/>
          <a:p>
            <a:endParaRPr lang="en-LK"/>
          </a:p>
        </p:txBody>
      </p:sp>
      <p:sp>
        <p:nvSpPr>
          <p:cNvPr id="12" name="Shape 10"/>
          <p:cNvSpPr/>
          <p:nvPr/>
        </p:nvSpPr>
        <p:spPr>
          <a:xfrm>
            <a:off x="9640133" y="3578185"/>
            <a:ext cx="121920" cy="2093714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13" name="Text 11"/>
          <p:cNvSpPr/>
          <p:nvPr/>
        </p:nvSpPr>
        <p:spPr>
          <a:xfrm>
            <a:off x="10019348" y="3835479"/>
            <a:ext cx="2850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FastText Embeddings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19348" y="4325898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Extends Word2Vec with character-level n-grams for out-of-vocabulary words.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532" y="1012843"/>
            <a:ext cx="684799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 Implementation Strategy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08942" y="2115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Baseline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08942" y="26967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Keyword overlap analysis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08942" y="31389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Length-based classification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08942" y="3728630"/>
            <a:ext cx="30238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Traditional ML Models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08942" y="43097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08942" y="47519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Support Vector Machines (SVM)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08942" y="51941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Random Forest ensembles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1792843"/>
            <a:ext cx="48634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Advanced Transformer Architecture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237398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DistilBERT for Question Answering: A knowledge-distilled BERT version, fine-tuned on SQuAD for state-of-the-art performance.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717846"/>
            <a:ext cx="6244709" cy="35125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259" y="429220"/>
            <a:ext cx="5252085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Performance Analysis: Key Findings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9" y="1060704"/>
            <a:ext cx="13537883" cy="63198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5299" y="7673201"/>
            <a:ext cx="12095213" cy="301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DistilBERT achieved exceptional 98.00% accuracy, demonstrating superiority. The keyword overlap baseline also performed remarkably well at 95.87%.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4518"/>
            <a:ext cx="58847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Challenges and Limitations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875121"/>
            <a:ext cx="4196358" cy="3499961"/>
          </a:xfrm>
          <a:prstGeom prst="roundRect">
            <a:avLst>
              <a:gd name="adj" fmla="val 9721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  <p:txBody>
          <a:bodyPr/>
          <a:lstStyle/>
          <a:p>
            <a:endParaRPr lang="en-LK"/>
          </a:p>
        </p:txBody>
      </p:sp>
      <p:sp>
        <p:nvSpPr>
          <p:cNvPr id="4" name="Shape 2"/>
          <p:cNvSpPr/>
          <p:nvPr/>
        </p:nvSpPr>
        <p:spPr>
          <a:xfrm>
            <a:off x="824270" y="2905601"/>
            <a:ext cx="4135398" cy="680442"/>
          </a:xfrm>
          <a:prstGeom prst="roundRect">
            <a:avLst>
              <a:gd name="adj" fmla="val 44628"/>
            </a:avLst>
          </a:prstGeom>
          <a:solidFill>
            <a:srgbClr val="626C3B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5" name="Text 3"/>
          <p:cNvSpPr/>
          <p:nvPr/>
        </p:nvSpPr>
        <p:spPr>
          <a:xfrm>
            <a:off x="2721888" y="30293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812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 &amp; Domain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30327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SQuAD's Wikipedia-centric content limits generalization. Class imbalance (67% "what" questions) creates bias.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75121"/>
            <a:ext cx="4196358" cy="3499961"/>
          </a:xfrm>
          <a:prstGeom prst="roundRect">
            <a:avLst>
              <a:gd name="adj" fmla="val 9721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  <p:txBody>
          <a:bodyPr/>
          <a:lstStyle/>
          <a:p>
            <a:endParaRPr lang="en-LK"/>
          </a:p>
        </p:txBody>
      </p:sp>
      <p:sp>
        <p:nvSpPr>
          <p:cNvPr id="9" name="Shape 7"/>
          <p:cNvSpPr/>
          <p:nvPr/>
        </p:nvSpPr>
        <p:spPr>
          <a:xfrm>
            <a:off x="5247442" y="2905601"/>
            <a:ext cx="4135398" cy="680442"/>
          </a:xfrm>
          <a:prstGeom prst="roundRect">
            <a:avLst>
              <a:gd name="adj" fmla="val 44628"/>
            </a:avLst>
          </a:prstGeom>
          <a:solidFill>
            <a:srgbClr val="83792E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10" name="Text 8"/>
          <p:cNvSpPr/>
          <p:nvPr/>
        </p:nvSpPr>
        <p:spPr>
          <a:xfrm>
            <a:off x="7145060" y="30293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3812858"/>
            <a:ext cx="3556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Technical Implementation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303276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GPU memory constraints limited sample sizes and embedding dimensions. Feature engineering for traditional models required extensive manual optimization.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875121"/>
            <a:ext cx="4196358" cy="3499961"/>
          </a:xfrm>
          <a:prstGeom prst="roundRect">
            <a:avLst>
              <a:gd name="adj" fmla="val 9721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  <p:txBody>
          <a:bodyPr/>
          <a:lstStyle/>
          <a:p>
            <a:endParaRPr lang="en-LK"/>
          </a:p>
        </p:txBody>
      </p:sp>
      <p:sp>
        <p:nvSpPr>
          <p:cNvPr id="14" name="Shape 12"/>
          <p:cNvSpPr/>
          <p:nvPr/>
        </p:nvSpPr>
        <p:spPr>
          <a:xfrm>
            <a:off x="9670613" y="2905601"/>
            <a:ext cx="4135398" cy="680442"/>
          </a:xfrm>
          <a:prstGeom prst="roundRect">
            <a:avLst>
              <a:gd name="adj" fmla="val 44628"/>
            </a:avLst>
          </a:prstGeom>
          <a:solidFill>
            <a:srgbClr val="E8AF3B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15" name="Text 13"/>
          <p:cNvSpPr/>
          <p:nvPr/>
        </p:nvSpPr>
        <p:spPr>
          <a:xfrm>
            <a:off x="11568232" y="30293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3812858"/>
            <a:ext cx="3517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Evaluation &amp; Methodology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303276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String-based answer matching (98% accuracy vs. 67.15% F1-score) suggests need for semantic metrics. Limited cross-validation due to computational constraints.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485</Words>
  <Application>Microsoft Macintosh PowerPoint</Application>
  <PresentationFormat>Custom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Brygada 1918 Semi Bold</vt:lpstr>
      <vt:lpstr>Brygada 1918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DMU Nimsara</cp:lastModifiedBy>
  <cp:revision>2</cp:revision>
  <dcterms:created xsi:type="dcterms:W3CDTF">2025-08-30T05:05:02Z</dcterms:created>
  <dcterms:modified xsi:type="dcterms:W3CDTF">2025-08-30T05:34:23Z</dcterms:modified>
</cp:coreProperties>
</file>